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24"/>
  </p:notesMasterIdLst>
  <p:sldIdLst>
    <p:sldId id="256" r:id="rId2"/>
    <p:sldId id="257" r:id="rId3"/>
    <p:sldId id="258" r:id="rId4"/>
    <p:sldId id="269" r:id="rId5"/>
    <p:sldId id="259" r:id="rId6"/>
    <p:sldId id="260" r:id="rId7"/>
    <p:sldId id="270" r:id="rId8"/>
    <p:sldId id="271" r:id="rId9"/>
    <p:sldId id="261" r:id="rId10"/>
    <p:sldId id="272" r:id="rId11"/>
    <p:sldId id="262" r:id="rId12"/>
    <p:sldId id="273" r:id="rId13"/>
    <p:sldId id="263" r:id="rId14"/>
    <p:sldId id="274" r:id="rId15"/>
    <p:sldId id="264" r:id="rId16"/>
    <p:sldId id="265" r:id="rId17"/>
    <p:sldId id="277" r:id="rId18"/>
    <p:sldId id="266" r:id="rId19"/>
    <p:sldId id="267" r:id="rId20"/>
    <p:sldId id="276" r:id="rId21"/>
    <p:sldId id="268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A30"/>
    <a:srgbClr val="1B2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922"/>
    <p:restoredTop sz="74521"/>
  </p:normalViewPr>
  <p:slideViewPr>
    <p:cSldViewPr snapToGrid="0">
      <p:cViewPr varScale="1">
        <p:scale>
          <a:sx n="58" d="100"/>
          <a:sy n="58" d="100"/>
        </p:scale>
        <p:origin x="216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7995A-4846-1941-AADC-401F9939806B}" type="datetimeFigureOut">
              <a:rPr lang="en-US" smtClean="0"/>
              <a:t>8/9/26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45585-2DD8-4B4C-BCC2-DBFF02F3A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62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</a:t>
            </a:r>
          </a:p>
          <a:p>
            <a:r>
              <a:rPr lang="en-US" dirty="0"/>
              <a:t>This course is about </a:t>
            </a:r>
            <a:r>
              <a:rPr lang="en-US" i="1" dirty="0"/>
              <a:t>thinking</a:t>
            </a:r>
            <a:r>
              <a:rPr lang="en-US" dirty="0"/>
              <a:t>, not just content</a:t>
            </a:r>
          </a:p>
          <a:p>
            <a:r>
              <a:rPr lang="en-US" dirty="0"/>
              <a:t>Everything today explains how the course is designed to help you learn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20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85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3BB3D-9125-6D6F-60A7-7A7DD7928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4EA309-F677-302E-B69B-EB2FC8B7C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8EA54D-9CC4-943D-B441-DD29D04F7D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4529E-8CEE-06EA-A59D-D96036BFA8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11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77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921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Physics expertise is built through struggle, feedback, and revision. The structure of this course reflects that.</a:t>
            </a:r>
            <a:br>
              <a:rPr lang="en-US" dirty="0"/>
            </a:br>
            <a:r>
              <a:rPr lang="en-US" dirty="0"/>
              <a:t>Pause on the F = </a:t>
            </a:r>
            <a:r>
              <a:rPr lang="en-US" dirty="0" err="1"/>
              <a:t>qE</a:t>
            </a:r>
            <a:r>
              <a:rPr lang="en-US" dirty="0"/>
              <a:t> line — ask the room what "understanding" would actually look like instead of recall. Let it sit for a second before moving 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32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Electricity and magnetism explain something you experience every day: 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70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Grades don’t cause learning—practice does</a:t>
            </a:r>
          </a:p>
          <a:p>
            <a:r>
              <a:rPr lang="en-US" dirty="0"/>
              <a:t>Mistakes are not failures; they are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71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are building evidence of learning, not chasing points</a:t>
            </a:r>
          </a:p>
          <a:p>
            <a:endParaRPr lang="en-US" dirty="0"/>
          </a:p>
          <a:p>
            <a:r>
              <a:rPr lang="en-US" dirty="0"/>
              <a:t>Everything about this course is designed to help you become a better learner, not just a better test-taker.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58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surprise quizzes</a:t>
            </a:r>
          </a:p>
          <a:p>
            <a:r>
              <a:rPr lang="en-US" dirty="0"/>
              <a:t>Preparation matters more than speed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01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Oral quizzes let me see how you think</a:t>
            </a:r>
          </a:p>
          <a:p>
            <a:r>
              <a:rPr lang="en-US" dirty="0"/>
              <a:t>Talking through physics is a real skill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584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We’ll return to this later</a:t>
            </a:r>
          </a:p>
          <a:p>
            <a:r>
              <a:rPr lang="en-US" dirty="0"/>
              <a:t>The goal is ownership of learning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10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Exit Tickets help </a:t>
            </a:r>
            <a:r>
              <a:rPr lang="en-US" i="1" dirty="0"/>
              <a:t>you</a:t>
            </a:r>
            <a:r>
              <a:rPr lang="en-US" dirty="0"/>
              <a:t> consolidate learning</a:t>
            </a:r>
          </a:p>
          <a:p>
            <a:r>
              <a:rPr lang="en-US" dirty="0"/>
              <a:t>They help </a:t>
            </a:r>
            <a:r>
              <a:rPr lang="en-US" i="1" dirty="0"/>
              <a:t>me</a:t>
            </a:r>
            <a:r>
              <a:rPr lang="en-US" dirty="0"/>
              <a:t> adjust instruction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45585-2DD8-4B4C-BCC2-DBFF02F3ABE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379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74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78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79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7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504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8/9/26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62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8/9/26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7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8/9/26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93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8/9/26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94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8/9/26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2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8/9/26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4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79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physicser-at-ung.com/phys-2212-module-1-self-assessment-practice-problems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physicser-at-ung.com/phys-2212-learning-objectives-2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webp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physicser-at-ung.com/phys-2212-learning-objectives-2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6B9231A-B34B-4A29-A6AC-532E1EE81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83C0A7-4965-5FD0-9DEB-4A3472848B9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rcRect t="12784" r="9091" b="10609"/>
          <a:stretch>
            <a:fillRect/>
          </a:stretch>
        </p:blipFill>
        <p:spPr>
          <a:xfrm>
            <a:off x="20" y="152"/>
            <a:ext cx="12191980" cy="68578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FC3F8B-5434-FA81-65DE-F0CCA1FB7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985233"/>
            <a:ext cx="5758628" cy="3355853"/>
          </a:xfrm>
        </p:spPr>
        <p:txBody>
          <a:bodyPr anchor="t"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Welcome to PHYS 2212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7B83C-F0B8-B883-4BDA-59EF467D9C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5099221"/>
            <a:ext cx="11151870" cy="1104721"/>
          </a:xfrm>
        </p:spPr>
        <p:txBody>
          <a:bodyPr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FFFFFF"/>
                </a:solidFill>
              </a:rPr>
              <a:t>Fall 2026</a:t>
            </a:r>
          </a:p>
          <a:p>
            <a:pPr>
              <a:lnSpc>
                <a:spcPct val="120000"/>
              </a:lnSpc>
            </a:pP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120000"/>
              </a:lnSpc>
            </a:pPr>
            <a:r>
              <a:rPr lang="en-US" i="1" dirty="0">
                <a:solidFill>
                  <a:srgbClr val="FFFFFF"/>
                </a:solidFill>
              </a:rPr>
              <a:t>Learning how electricity, magnetism, and light all fit together.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CE0765-E93C-4D37-9D5F-D464EFB10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95436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729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ED6EFF31-2D88-7F9D-4271-B2DBA180B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26" y="0"/>
            <a:ext cx="11781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53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7DE1BE-0503-ADFC-80A4-AE501374A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4851" y="-482600"/>
            <a:ext cx="12925425" cy="8616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31C293-8E00-ABD1-FC14-4C9656C4A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5245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Two Quiz Formats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7B01F8-DC0A-DF57-888E-5F44CC268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9428" y="552451"/>
            <a:ext cx="5530172" cy="60662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chemeClr val="bg1"/>
                </a:solidFill>
              </a:rPr>
              <a:t>Written Quizzes (Fridays, in class)</a:t>
            </a:r>
          </a:p>
          <a:p>
            <a:r>
              <a:rPr lang="en-US" sz="2800" dirty="0">
                <a:solidFill>
                  <a:schemeClr val="bg1"/>
                </a:solidFill>
              </a:rPr>
              <a:t>One problem</a:t>
            </a:r>
          </a:p>
          <a:p>
            <a:r>
              <a:rPr lang="en-US" sz="2800" dirty="0">
                <a:solidFill>
                  <a:schemeClr val="bg1"/>
                </a:solidFill>
              </a:rPr>
              <a:t>Clear reasoning matters</a:t>
            </a:r>
          </a:p>
          <a:p>
            <a:pPr marL="0" indent="0">
              <a:buNone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b="1" u="sng" dirty="0">
                <a:solidFill>
                  <a:schemeClr val="bg1"/>
                </a:solidFill>
              </a:rPr>
              <a:t>Oral Quizzes (Zoom)</a:t>
            </a:r>
          </a:p>
          <a:p>
            <a:r>
              <a:rPr lang="en-US" sz="2800" dirty="0">
                <a:solidFill>
                  <a:schemeClr val="bg1"/>
                </a:solidFill>
              </a:rPr>
              <a:t>One-on-one</a:t>
            </a:r>
          </a:p>
          <a:p>
            <a:r>
              <a:rPr lang="en-US" sz="2800" dirty="0">
                <a:solidFill>
                  <a:schemeClr val="bg1"/>
                </a:solidFill>
              </a:rPr>
              <a:t>Scheduled via D2L</a:t>
            </a:r>
          </a:p>
          <a:p>
            <a:r>
              <a:rPr lang="en-US" sz="2800" dirty="0">
                <a:solidFill>
                  <a:schemeClr val="bg1"/>
                </a:solidFill>
              </a:rPr>
              <a:t>Conversational, supportive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2B45F-4CAD-F06A-C8CE-882C252097A0}"/>
              </a:ext>
            </a:extLst>
          </p:cNvPr>
          <p:cNvSpPr txBox="1"/>
          <p:nvPr/>
        </p:nvSpPr>
        <p:spPr>
          <a:xfrm>
            <a:off x="4800600" y="5906186"/>
            <a:ext cx="7239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Talking through physics is a real skill — oral quizzes give me another way to see how you're thinking.</a:t>
            </a:r>
          </a:p>
        </p:txBody>
      </p:sp>
    </p:spTree>
    <p:extLst>
      <p:ext uri="{BB962C8B-B14F-4D97-AF65-F5344CB8AC3E}">
        <p14:creationId xmlns:p14="http://schemas.microsoft.com/office/powerpoint/2010/main" val="52789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D7B2012-FD8C-16AE-A03B-A0395D48F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26" y="0"/>
            <a:ext cx="11781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75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9C9079F-F10F-AD4F-28AD-DA9E4A3B84FB}"/>
              </a:ext>
            </a:extLst>
          </p:cNvPr>
          <p:cNvSpPr/>
          <p:nvPr/>
        </p:nvSpPr>
        <p:spPr>
          <a:xfrm>
            <a:off x="0" y="0"/>
            <a:ext cx="12301538" cy="6858000"/>
          </a:xfrm>
          <a:prstGeom prst="rect">
            <a:avLst/>
          </a:prstGeom>
          <a:solidFill>
            <a:srgbClr val="1B233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4EC160-2CBB-DED6-D25F-D7FC50D59F9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19054" y="-723900"/>
            <a:ext cx="12496800" cy="8331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D7C55C-5323-78D2-6D7A-B24219703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1435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Final Grade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ED6CC-6F66-3815-3C1D-84DCF12FC1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0052" y="2142932"/>
            <a:ext cx="8161020" cy="3972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At the end of the semester:</a:t>
            </a:r>
            <a:endParaRPr lang="en-US" sz="2800" dirty="0">
              <a:solidFill>
                <a:schemeClr val="bg1"/>
              </a:solidFill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You will propose your final grade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Your proposal must include evidence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Evidence is tied to course learning objectives — your strongest examples, not every concept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D7D1EE-1448-B0F1-6AF2-1E8865DAFC6A}"/>
              </a:ext>
            </a:extLst>
          </p:cNvPr>
          <p:cNvSpPr txBox="1"/>
          <p:nvPr/>
        </p:nvSpPr>
        <p:spPr>
          <a:xfrm>
            <a:off x="640079" y="5558908"/>
            <a:ext cx="6365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chemeClr val="bg1"/>
                </a:solidFill>
              </a:rPr>
              <a:t>The goal is ownership of your learning.</a:t>
            </a:r>
          </a:p>
        </p:txBody>
      </p:sp>
    </p:spTree>
    <p:extLst>
      <p:ext uri="{BB962C8B-B14F-4D97-AF65-F5344CB8AC3E}">
        <p14:creationId xmlns:p14="http://schemas.microsoft.com/office/powerpoint/2010/main" val="1991933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9CD4A-CA07-E725-E196-BC9407000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DB0041FC-9B3B-D593-D316-1A1F0B29A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26" y="0"/>
            <a:ext cx="11781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6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46C2A7-13EF-8840-ABE7-95DF0977C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9075" y="-76200"/>
            <a:ext cx="12458700" cy="8305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02D08C-F635-F903-3B86-3C1C31F06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49530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Attendance &amp; Exit Tickets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38629-A8B1-6017-CB68-413EF58927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Exit Tickets: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Completed at the end of class</a:t>
            </a:r>
          </a:p>
          <a:p>
            <a:r>
              <a:rPr lang="en-US" sz="2800" dirty="0">
                <a:solidFill>
                  <a:schemeClr val="bg1"/>
                </a:solidFill>
              </a:rPr>
              <a:t>Password given in class</a:t>
            </a:r>
          </a:p>
          <a:p>
            <a:r>
              <a:rPr lang="en-US" sz="2800" dirty="0">
                <a:solidFill>
                  <a:schemeClr val="bg1"/>
                </a:solidFill>
              </a:rPr>
              <a:t>Due by midnight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B68480-C455-DB1A-FB76-5EDFBBA38599}"/>
              </a:ext>
            </a:extLst>
          </p:cNvPr>
          <p:cNvSpPr txBox="1"/>
          <p:nvPr/>
        </p:nvSpPr>
        <p:spPr>
          <a:xfrm>
            <a:off x="800100" y="1592581"/>
            <a:ext cx="107309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Attendance matters because learning happens in class.</a:t>
            </a:r>
          </a:p>
        </p:txBody>
      </p:sp>
    </p:spTree>
    <p:extLst>
      <p:ext uri="{BB962C8B-B14F-4D97-AF65-F5344CB8AC3E}">
        <p14:creationId xmlns:p14="http://schemas.microsoft.com/office/powerpoint/2010/main" val="2737262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86EDEE-7AB7-1A24-5D8B-328B8E2C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1" y="-635000"/>
            <a:ext cx="12239625" cy="8159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64305-184A-D2CB-5B79-FECA288D2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1435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Where We’re Headed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75889B-B3E8-B0F9-48CF-E0721E4FD03D}"/>
              </a:ext>
            </a:extLst>
          </p:cNvPr>
          <p:cNvSpPr txBox="1"/>
          <p:nvPr/>
        </p:nvSpPr>
        <p:spPr>
          <a:xfrm>
            <a:off x="666750" y="4497080"/>
            <a:ext cx="10166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Electric charge ….      Fields ….           EM Waves …                Light</a:t>
            </a:r>
          </a:p>
        </p:txBody>
      </p:sp>
    </p:spTree>
    <p:extLst>
      <p:ext uri="{BB962C8B-B14F-4D97-AF65-F5344CB8AC3E}">
        <p14:creationId xmlns:p14="http://schemas.microsoft.com/office/powerpoint/2010/main" val="3864647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B3DA1-1BAE-4214-29B2-92C374179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AAA492-7D3D-8358-2767-AF74B536FF96}"/>
              </a:ext>
            </a:extLst>
          </p:cNvPr>
          <p:cNvSpPr/>
          <p:nvPr/>
        </p:nvSpPr>
        <p:spPr>
          <a:xfrm>
            <a:off x="-142875" y="-197210"/>
            <a:ext cx="12334875" cy="7315201"/>
          </a:xfrm>
          <a:prstGeom prst="rect">
            <a:avLst/>
          </a:prstGeom>
          <a:solidFill>
            <a:srgbClr val="081A3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1D7F5-96D9-5BB5-7934-4F06E26F3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1435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Four Units, One Story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229D32-EA6A-0D0D-BEA2-CFB18ED58573}"/>
              </a:ext>
            </a:extLst>
          </p:cNvPr>
          <p:cNvGrpSpPr/>
          <p:nvPr/>
        </p:nvGrpSpPr>
        <p:grpSpPr>
          <a:xfrm>
            <a:off x="96135" y="1730414"/>
            <a:ext cx="2863564" cy="1960196"/>
            <a:chOff x="96135" y="1730414"/>
            <a:chExt cx="2863564" cy="196019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E117BC9-F431-263E-68C9-75EC92B2E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326" y="1730414"/>
              <a:ext cx="2503556" cy="139364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043DDD-411E-C344-6C9E-E16B4AC2134D}"/>
                </a:ext>
              </a:extLst>
            </p:cNvPr>
            <p:cNvSpPr txBox="1"/>
            <p:nvPr/>
          </p:nvSpPr>
          <p:spPr>
            <a:xfrm>
              <a:off x="96135" y="3167390"/>
              <a:ext cx="286356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sz="2800" b="1" dirty="0">
                  <a:solidFill>
                    <a:schemeClr val="bg1"/>
                  </a:solidFill>
                </a:rPr>
                <a:t>Charges &amp; Fields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0D6692-93DB-7284-95AB-B663E0CC31A7}"/>
              </a:ext>
            </a:extLst>
          </p:cNvPr>
          <p:cNvGrpSpPr/>
          <p:nvPr/>
        </p:nvGrpSpPr>
        <p:grpSpPr>
          <a:xfrm>
            <a:off x="3492249" y="1751283"/>
            <a:ext cx="2532313" cy="1966887"/>
            <a:chOff x="3492249" y="1751283"/>
            <a:chExt cx="2532313" cy="19668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1F5E20A-CE11-BC89-6BBF-931820493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92249" y="1751283"/>
              <a:ext cx="2532313" cy="130401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7F8845-EECB-1BBC-EEE0-8463B3A4B302}"/>
                </a:ext>
              </a:extLst>
            </p:cNvPr>
            <p:cNvSpPr txBox="1"/>
            <p:nvPr/>
          </p:nvSpPr>
          <p:spPr>
            <a:xfrm>
              <a:off x="3999227" y="3194950"/>
              <a:ext cx="151835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sz="2800" b="1" dirty="0">
                  <a:solidFill>
                    <a:schemeClr val="bg1"/>
                  </a:solidFill>
                </a:rPr>
                <a:t>Circuits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1877EC3-CC7B-9754-D9C6-4AD76448A35C}"/>
              </a:ext>
            </a:extLst>
          </p:cNvPr>
          <p:cNvGrpSpPr/>
          <p:nvPr/>
        </p:nvGrpSpPr>
        <p:grpSpPr>
          <a:xfrm>
            <a:off x="6557110" y="1611631"/>
            <a:ext cx="2519797" cy="2537426"/>
            <a:chOff x="6557110" y="1611631"/>
            <a:chExt cx="2519797" cy="253742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A2042B8-E2DE-87CE-6D69-68CE2F0CF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23836" y="1611631"/>
              <a:ext cx="1847522" cy="159785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49FF048-34F2-F32A-DD00-3E298878A98B}"/>
                </a:ext>
              </a:extLst>
            </p:cNvPr>
            <p:cNvSpPr txBox="1"/>
            <p:nvPr/>
          </p:nvSpPr>
          <p:spPr>
            <a:xfrm>
              <a:off x="6557110" y="3194950"/>
              <a:ext cx="2519797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sz="2800" b="1" dirty="0">
                  <a:solidFill>
                    <a:schemeClr val="bg1"/>
                  </a:solidFill>
                </a:rPr>
                <a:t>Magnetism &amp; Induction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5757B7-0CA5-756C-0DD5-EBBF322C4B0F}"/>
              </a:ext>
            </a:extLst>
          </p:cNvPr>
          <p:cNvGrpSpPr/>
          <p:nvPr/>
        </p:nvGrpSpPr>
        <p:grpSpPr>
          <a:xfrm>
            <a:off x="9206550" y="1724422"/>
            <a:ext cx="2610080" cy="1936829"/>
            <a:chOff x="9206550" y="1724422"/>
            <a:chExt cx="2610080" cy="193682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67C9B9-4EE4-D67C-F4EC-90857FDE9DCE}"/>
                </a:ext>
              </a:extLst>
            </p:cNvPr>
            <p:cNvSpPr txBox="1"/>
            <p:nvPr/>
          </p:nvSpPr>
          <p:spPr>
            <a:xfrm>
              <a:off x="9296833" y="3138031"/>
              <a:ext cx="25197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b="1" dirty="0">
                  <a:solidFill>
                    <a:schemeClr val="bg1"/>
                  </a:solidFill>
                </a:rPr>
                <a:t>Waves &amp; Light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56EE013-418A-4B79-6CDD-C3B65602E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06550" y="1724422"/>
              <a:ext cx="2605043" cy="1294329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A0B297-5FAB-DD3C-4B79-7B3951C52700}"/>
              </a:ext>
            </a:extLst>
          </p:cNvPr>
          <p:cNvGrpSpPr/>
          <p:nvPr/>
        </p:nvGrpSpPr>
        <p:grpSpPr>
          <a:xfrm>
            <a:off x="239326" y="4258935"/>
            <a:ext cx="8653147" cy="2188615"/>
            <a:chOff x="239326" y="4258935"/>
            <a:chExt cx="8653147" cy="21886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FB1B38A-BEA3-5EA2-07E6-44DF1FA1FAA0}"/>
                </a:ext>
              </a:extLst>
            </p:cNvPr>
            <p:cNvSpPr txBox="1"/>
            <p:nvPr/>
          </p:nvSpPr>
          <p:spPr>
            <a:xfrm>
              <a:off x="2872922" y="4445301"/>
              <a:ext cx="601955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Vector calculus is the language we use throughout. 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9D70E9F-D98D-6B41-AFDF-4A5735426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0122" t="14582" r="10354" b="15898"/>
            <a:stretch>
              <a:fillRect/>
            </a:stretch>
          </p:blipFill>
          <p:spPr>
            <a:xfrm>
              <a:off x="239326" y="4258935"/>
              <a:ext cx="2503556" cy="2188615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B88A1B7-7636-6844-66D1-236072D478DD}"/>
              </a:ext>
            </a:extLst>
          </p:cNvPr>
          <p:cNvGrpSpPr/>
          <p:nvPr/>
        </p:nvGrpSpPr>
        <p:grpSpPr>
          <a:xfrm>
            <a:off x="2847605" y="4978654"/>
            <a:ext cx="9180012" cy="1474880"/>
            <a:chOff x="2847605" y="4978654"/>
            <a:chExt cx="9180012" cy="147488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EB4F15F-BE2F-C191-B9DC-11887BE98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90525" y="4978654"/>
              <a:ext cx="3037092" cy="1463822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77D3CA-C429-FAB4-4D56-C491266CFEA6}"/>
                </a:ext>
              </a:extLst>
            </p:cNvPr>
            <p:cNvSpPr txBox="1"/>
            <p:nvPr/>
          </p:nvSpPr>
          <p:spPr>
            <a:xfrm>
              <a:off x="2847605" y="5499427"/>
              <a:ext cx="622930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Every unit connects to real technology — power grids, MRI, your phone.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499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8D4507-28D1-7150-8BBE-F0C209DF5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04" y="133350"/>
            <a:ext cx="11408846" cy="662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99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1DF630-21F2-C886-45EF-039A2E2D569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4000"/>
          </a:blip>
          <a:stretch>
            <a:fillRect/>
          </a:stretch>
        </p:blipFill>
        <p:spPr>
          <a:xfrm>
            <a:off x="-152400" y="-736600"/>
            <a:ext cx="12420600" cy="8280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13C8BA-EBD8-4CA2-9970-6ECF08065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49530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Big Idea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325739-B0CE-B2BF-50D7-7F0B5AC76B6F}"/>
              </a:ext>
            </a:extLst>
          </p:cNvPr>
          <p:cNvSpPr txBox="1"/>
          <p:nvPr/>
        </p:nvSpPr>
        <p:spPr>
          <a:xfrm>
            <a:off x="2114550" y="1330971"/>
            <a:ext cx="8115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Simple rules → profound consequences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4688BF-29E0-5041-A6CB-513484F07C73}"/>
              </a:ext>
            </a:extLst>
          </p:cNvPr>
          <p:cNvSpPr txBox="1"/>
          <p:nvPr/>
        </p:nvSpPr>
        <p:spPr>
          <a:xfrm>
            <a:off x="-114300" y="5622279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700" dirty="0">
                <a:solidFill>
                  <a:schemeClr val="bg1"/>
                </a:solidFill>
              </a:rPr>
              <a:t>Like charges repel, unlike charges attract </a:t>
            </a:r>
            <a:r>
              <a:rPr lang="en-US" sz="2700" b="1" dirty="0">
                <a:solidFill>
                  <a:schemeClr val="bg1"/>
                </a:solidFill>
              </a:rPr>
              <a:t>→ </a:t>
            </a:r>
            <a:r>
              <a:rPr lang="en-US" sz="2700" dirty="0">
                <a:solidFill>
                  <a:schemeClr val="bg1"/>
                </a:solidFill>
              </a:rPr>
              <a:t>Fields evolve </a:t>
            </a:r>
            <a:r>
              <a:rPr lang="en-US" sz="2700" b="1" dirty="0">
                <a:solidFill>
                  <a:schemeClr val="bg1"/>
                </a:solidFill>
              </a:rPr>
              <a:t>→ </a:t>
            </a:r>
            <a:r>
              <a:rPr lang="en-US" sz="2700" dirty="0">
                <a:solidFill>
                  <a:schemeClr val="bg1"/>
                </a:solidFill>
              </a:rPr>
              <a:t>Light propagates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1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941730-B258-F76F-065F-A282BED19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575" y="-666749"/>
            <a:ext cx="12239626" cy="81597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FD248-C87E-8BBE-E896-F43A23FA6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057400"/>
            <a:ext cx="10890928" cy="4427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This is a learning-focused course based in collaboration.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Practice &gt; performance</a:t>
            </a:r>
          </a:p>
          <a:p>
            <a:r>
              <a:rPr lang="en-US" sz="2800" dirty="0">
                <a:solidFill>
                  <a:schemeClr val="bg1"/>
                </a:solidFill>
              </a:rPr>
              <a:t>Thinking &gt; memorization</a:t>
            </a:r>
          </a:p>
          <a:p>
            <a:r>
              <a:rPr lang="en-US" sz="2800" dirty="0">
                <a:solidFill>
                  <a:schemeClr val="bg1"/>
                </a:solidFill>
              </a:rPr>
              <a:t>Growth &gt; point accumulation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150D12-6181-B2EE-1292-5601F1B6F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528573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Kind of Class Is This?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3612E5-C888-B08C-CE78-171056A90F3D}"/>
              </a:ext>
            </a:extLst>
          </p:cNvPr>
          <p:cNvSpPr txBox="1"/>
          <p:nvPr/>
        </p:nvSpPr>
        <p:spPr>
          <a:xfrm>
            <a:off x="640078" y="5358003"/>
            <a:ext cx="104832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chemeClr val="bg1"/>
                </a:solidFill>
              </a:rPr>
              <a:t>Anyone can memorize that F = </a:t>
            </a:r>
            <a:r>
              <a:rPr lang="en-US" sz="2800" i="1" dirty="0" err="1">
                <a:solidFill>
                  <a:schemeClr val="bg1"/>
                </a:solidFill>
              </a:rPr>
              <a:t>qE</a:t>
            </a:r>
            <a:r>
              <a:rPr lang="en-US" sz="2800" i="1" dirty="0">
                <a:solidFill>
                  <a:schemeClr val="bg1"/>
                </a:solidFill>
              </a:rPr>
              <a:t> relates force and field — that's not understanding, that's recall.</a:t>
            </a:r>
          </a:p>
        </p:txBody>
      </p:sp>
    </p:spTree>
    <p:extLst>
      <p:ext uri="{BB962C8B-B14F-4D97-AF65-F5344CB8AC3E}">
        <p14:creationId xmlns:p14="http://schemas.microsoft.com/office/powerpoint/2010/main" val="498952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3C6E1D-C749-2505-BA36-40D0C3231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27" y="0"/>
            <a:ext cx="11837816" cy="689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85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benefits of reflective journal writing – Teaching for ...">
            <a:extLst>
              <a:ext uri="{FF2B5EF4-FFF2-40B4-BE49-F238E27FC236}">
                <a16:creationId xmlns:a16="http://schemas.microsoft.com/office/drawing/2014/main" id="{A941FAD3-079A-008A-E864-D07A08FCE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1874"/>
            <a:ext cx="12192000" cy="812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F16F04-594B-6B88-DC1E-AAC3BE19C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49530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Exit Ticket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77279-A4F5-7CAD-BBD5-9F3DF7CA83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33633" y="4233672"/>
            <a:ext cx="7703820" cy="3566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Before you leave:</a:t>
            </a:r>
            <a:endParaRPr lang="en-US" sz="2800" dirty="0"/>
          </a:p>
          <a:p>
            <a:r>
              <a:rPr lang="en-US" sz="2800" dirty="0"/>
              <a:t>One thing you’re unsure/curious about</a:t>
            </a:r>
          </a:p>
          <a:p>
            <a:r>
              <a:rPr lang="en-US" sz="2800" dirty="0"/>
              <a:t>One thing that feels new or unexpected</a:t>
            </a:r>
          </a:p>
        </p:txBody>
      </p:sp>
    </p:spTree>
    <p:extLst>
      <p:ext uri="{BB962C8B-B14F-4D97-AF65-F5344CB8AC3E}">
        <p14:creationId xmlns:p14="http://schemas.microsoft.com/office/powerpoint/2010/main" val="2533592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F7AA43-BBBE-D228-64D6-7153A66E5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26" y="0"/>
            <a:ext cx="11781947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D1598B-747A-1726-3CFE-65705E4B2171}"/>
              </a:ext>
            </a:extLst>
          </p:cNvPr>
          <p:cNvSpPr txBox="1"/>
          <p:nvPr/>
        </p:nvSpPr>
        <p:spPr>
          <a:xfrm>
            <a:off x="8009548" y="5743016"/>
            <a:ext cx="16609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k5Fp9RjZ</a:t>
            </a:r>
          </a:p>
        </p:txBody>
      </p:sp>
    </p:spTree>
    <p:extLst>
      <p:ext uri="{BB962C8B-B14F-4D97-AF65-F5344CB8AC3E}">
        <p14:creationId xmlns:p14="http://schemas.microsoft.com/office/powerpoint/2010/main" val="221981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A7111C-619D-B585-AD46-24AC601D782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1000"/>
          </a:blip>
          <a:stretch>
            <a:fillRect/>
          </a:stretch>
        </p:blipFill>
        <p:spPr>
          <a:xfrm>
            <a:off x="-190500" y="-628650"/>
            <a:ext cx="13735050" cy="83439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B0E0A-431F-6C31-142F-7D047AC2E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440181"/>
            <a:ext cx="10890928" cy="475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This semester, we will learn how:</a:t>
            </a:r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/>
                </a:solidFill>
              </a:rPr>
              <a:t>Charges interact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/>
                </a:solidFill>
              </a:rPr>
              <a:t>Fields describe forces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/>
                </a:solidFill>
              </a:rPr>
              <a:t>Changing fields create other fields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/>
                </a:solidFill>
              </a:rPr>
              <a:t>Light emerges from electromagnetism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2054D8-4613-4E0A-F2EE-4F1C026AC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4290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Will We Learn?</a:t>
            </a:r>
          </a:p>
        </p:txBody>
      </p:sp>
    </p:spTree>
    <p:extLst>
      <p:ext uri="{BB962C8B-B14F-4D97-AF65-F5344CB8AC3E}">
        <p14:creationId xmlns:p14="http://schemas.microsoft.com/office/powerpoint/2010/main" val="1421733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4D7BC4C6-18B8-9A11-A985-85CA6D95A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26" y="0"/>
            <a:ext cx="11781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2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05DAA0-F5AA-2DFE-362B-2D841EA62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0" y="-762000"/>
            <a:ext cx="12515850" cy="83439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B35E30-CDB2-55EC-6B94-1A075D791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19078" y="2023872"/>
            <a:ext cx="3929972" cy="3566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chemeClr val="bg1"/>
                </a:solidFill>
              </a:rPr>
              <a:t>This course prioritizes</a:t>
            </a:r>
            <a:r>
              <a:rPr lang="en-US" sz="2800" b="1" dirty="0">
                <a:solidFill>
                  <a:schemeClr val="bg1"/>
                </a:solidFill>
              </a:rPr>
              <a:t>: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Practice</a:t>
            </a:r>
          </a:p>
          <a:p>
            <a:r>
              <a:rPr lang="en-US" sz="2800" dirty="0">
                <a:solidFill>
                  <a:schemeClr val="bg1"/>
                </a:solidFill>
              </a:rPr>
              <a:t>Feedback</a:t>
            </a:r>
          </a:p>
          <a:p>
            <a:r>
              <a:rPr lang="en-US" sz="2800" dirty="0">
                <a:solidFill>
                  <a:schemeClr val="bg1"/>
                </a:solidFill>
              </a:rPr>
              <a:t>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B2CB8-A8ED-3D01-20C1-EA8082BB15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4830" y="2023871"/>
            <a:ext cx="5212080" cy="464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u="sng" dirty="0">
                <a:solidFill>
                  <a:schemeClr val="bg1"/>
                </a:solidFill>
              </a:rPr>
              <a:t>Traditional grading often</a:t>
            </a:r>
            <a:r>
              <a:rPr lang="en-US" sz="2800" dirty="0">
                <a:solidFill>
                  <a:schemeClr val="bg1"/>
                </a:solidFill>
              </a:rPr>
              <a:t>: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Rewards cramming over understanding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Punishes attempts, not just wrong answers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Hides misunderstanding until it's too late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56592-94C3-8FC6-6879-3F672BDE6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8100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Why This Course Is Ungraded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C04733-9FC2-4ADA-5E2E-58B535BA630F}"/>
              </a:ext>
            </a:extLst>
          </p:cNvPr>
          <p:cNvSpPr txBox="1"/>
          <p:nvPr/>
        </p:nvSpPr>
        <p:spPr>
          <a:xfrm>
            <a:off x="3614739" y="6031968"/>
            <a:ext cx="87106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</a:rPr>
              <a:t>Mistakes aren't failures — they're information.</a:t>
            </a:r>
          </a:p>
        </p:txBody>
      </p:sp>
    </p:spTree>
    <p:extLst>
      <p:ext uri="{BB962C8B-B14F-4D97-AF65-F5344CB8AC3E}">
        <p14:creationId xmlns:p14="http://schemas.microsoft.com/office/powerpoint/2010/main" val="65943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C6A638-495B-70F1-7C36-D81C35442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25" y="-133350"/>
            <a:ext cx="12411075" cy="82740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E87BBF-E936-5B77-3D25-F3A50E08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476251"/>
            <a:ext cx="10890929" cy="10972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How Learning Is Assessed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7ED1D-16EE-4D81-CBF9-F6FBCF8E57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79" y="1633342"/>
            <a:ext cx="7675245" cy="4324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You will:</a:t>
            </a:r>
            <a:endParaRPr lang="en-US" sz="2800" dirty="0">
              <a:solidFill>
                <a:schemeClr val="bg1"/>
              </a:solidFill>
            </a:endParaRP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Practice regularly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Reflect honestly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Revise your thinking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Demonstrate learning with your strongest evidence — not every concept, just what shows you understand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F340BE-E0CF-3455-5DF0-D4A00C88D0CB}"/>
              </a:ext>
            </a:extLst>
          </p:cNvPr>
          <p:cNvSpPr txBox="1"/>
          <p:nvPr/>
        </p:nvSpPr>
        <p:spPr>
          <a:xfrm>
            <a:off x="871538" y="6197083"/>
            <a:ext cx="106594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chemeClr val="bg1"/>
                </a:solidFill>
              </a:rPr>
              <a:t>You're building evidence of learning, not chasing points.</a:t>
            </a:r>
          </a:p>
        </p:txBody>
      </p:sp>
    </p:spTree>
    <p:extLst>
      <p:ext uri="{BB962C8B-B14F-4D97-AF65-F5344CB8AC3E}">
        <p14:creationId xmlns:p14="http://schemas.microsoft.com/office/powerpoint/2010/main" val="140240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018E9D-0665-AE86-A062-F5AC88269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27" y="0"/>
            <a:ext cx="11818360" cy="687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8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F3FEE3-57ED-8B87-AE0D-2F9B6BA83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27" y="0"/>
            <a:ext cx="11818360" cy="687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11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96230F-CBCE-F7B5-0561-997027B72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250" y="-590550"/>
            <a:ext cx="12744450" cy="84963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966D04-C261-2B58-8869-50E6C3D74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419101"/>
            <a:ext cx="10890929" cy="109728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Practice → Self-Assessment → Quiz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F431E-CFFC-259C-C308-13A4E4431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0" y="2633472"/>
            <a:ext cx="5816008" cy="3566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The quiz system works like this: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Practice problems</a:t>
            </a:r>
          </a:p>
          <a:p>
            <a:r>
              <a:rPr lang="en-US" sz="2800" dirty="0">
                <a:solidFill>
                  <a:schemeClr val="bg1"/>
                </a:solidFill>
              </a:rPr>
              <a:t>Self-assessment &amp; reflection</a:t>
            </a:r>
          </a:p>
          <a:p>
            <a:r>
              <a:rPr lang="en-US" sz="2800" dirty="0">
                <a:solidFill>
                  <a:schemeClr val="bg1"/>
                </a:solidFill>
              </a:rPr>
              <a:t>One problem selected as your quiz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74925D-D966-904E-34E1-917C3169FE86}"/>
              </a:ext>
            </a:extLst>
          </p:cNvPr>
          <p:cNvSpPr txBox="1"/>
          <p:nvPr/>
        </p:nvSpPr>
        <p:spPr>
          <a:xfrm>
            <a:off x="3186113" y="5830300"/>
            <a:ext cx="83448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chemeClr val="bg1"/>
                </a:solidFill>
              </a:rPr>
              <a:t>No surprises. Preparation matters more than speed.</a:t>
            </a:r>
          </a:p>
        </p:txBody>
      </p:sp>
    </p:spTree>
    <p:extLst>
      <p:ext uri="{BB962C8B-B14F-4D97-AF65-F5344CB8AC3E}">
        <p14:creationId xmlns:p14="http://schemas.microsoft.com/office/powerpoint/2010/main" val="325504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2747</TotalTime>
  <Words>606</Words>
  <Application>Microsoft Macintosh PowerPoint</Application>
  <PresentationFormat>Widescreen</PresentationFormat>
  <Paragraphs>110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Arial</vt:lpstr>
      <vt:lpstr>Grandview Display</vt:lpstr>
      <vt:lpstr>DashVTI</vt:lpstr>
      <vt:lpstr>Welcome to PHYS 2212</vt:lpstr>
      <vt:lpstr>What Kind of Class Is This?</vt:lpstr>
      <vt:lpstr>What Will We Learn?</vt:lpstr>
      <vt:lpstr>PowerPoint Presentation</vt:lpstr>
      <vt:lpstr>Why This Course Is Ungraded</vt:lpstr>
      <vt:lpstr>How Learning Is Assessed Here</vt:lpstr>
      <vt:lpstr>PowerPoint Presentation</vt:lpstr>
      <vt:lpstr>PowerPoint Presentation</vt:lpstr>
      <vt:lpstr>Practice → Self-Assessment → Quiz</vt:lpstr>
      <vt:lpstr>PowerPoint Presentation</vt:lpstr>
      <vt:lpstr>Two Quiz Formats</vt:lpstr>
      <vt:lpstr>PowerPoint Presentation</vt:lpstr>
      <vt:lpstr>Final Grade Proposal</vt:lpstr>
      <vt:lpstr>PowerPoint Presentation</vt:lpstr>
      <vt:lpstr>Attendance &amp; Exit Tickets</vt:lpstr>
      <vt:lpstr>Where We’re Headed</vt:lpstr>
      <vt:lpstr>Four Units, One Story</vt:lpstr>
      <vt:lpstr>PowerPoint Presentation</vt:lpstr>
      <vt:lpstr>The Big Idea</vt:lpstr>
      <vt:lpstr>PowerPoint Presentation</vt:lpstr>
      <vt:lpstr>Exit Ticket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Formica</dc:creator>
  <cp:lastModifiedBy>Sarah Formica</cp:lastModifiedBy>
  <cp:revision>16</cp:revision>
  <dcterms:created xsi:type="dcterms:W3CDTF">2026-01-09T19:39:55Z</dcterms:created>
  <dcterms:modified xsi:type="dcterms:W3CDTF">2026-08-09T11:46:14Z</dcterms:modified>
</cp:coreProperties>
</file>